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7"/>
  </p:sld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EB387-06F3-4282-97E2-453D55359798}" v="1465" dt="2021-06-24T13:52:27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659957"/>
          </a:xfrm>
        </p:spPr>
        <p:txBody>
          <a:bodyPr>
            <a:normAutofit/>
          </a:bodyPr>
          <a:lstStyle/>
          <a:p>
            <a:r>
              <a:rPr lang="en-GB" sz="8000">
                <a:solidFill>
                  <a:srgbClr val="FFFFFF"/>
                </a:solidFill>
                <a:cs typeface="Calibri Light"/>
              </a:rPr>
              <a:t>Kazakshtan Story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368800"/>
            <a:ext cx="10515600" cy="1390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3000">
                <a:ea typeface="+mn-lt"/>
                <a:cs typeface="+mn-lt"/>
              </a:rPr>
              <a:t>Relationship between connectivity speed and the population and wealth index indicators for urban and rural regions in Kazakshtan.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4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69C6-76D1-4573-A205-5ED1777E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88" y="535368"/>
            <a:ext cx="11009084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Connectivity speed ~ population + wealth index + Urban/rural region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EE39EF8-CCA1-4F27-AB16-D161D92B6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5051"/>
            <a:ext cx="10515599" cy="22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2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E4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8E37016-429C-42F9-AA19-18F564049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9278" y="567192"/>
            <a:ext cx="4729842" cy="27733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19808E-CE20-4A5A-A804-8D198540B4D8}"/>
              </a:ext>
            </a:extLst>
          </p:cNvPr>
          <p:cNvSpPr txBox="1"/>
          <p:nvPr/>
        </p:nvSpPr>
        <p:spPr>
          <a:xfrm>
            <a:off x="6369277" y="2787197"/>
            <a:ext cx="3721100" cy="547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Connectivity Speed</a:t>
            </a: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B64E9378-974F-4A1C-9482-C3998FC2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78" y="3517674"/>
            <a:ext cx="4722585" cy="2773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91F1A-CFF8-4360-B6E9-4093B8A90CBB}"/>
              </a:ext>
            </a:extLst>
          </p:cNvPr>
          <p:cNvSpPr txBox="1"/>
          <p:nvPr/>
        </p:nvSpPr>
        <p:spPr>
          <a:xfrm>
            <a:off x="6369277" y="5735864"/>
            <a:ext cx="3721100" cy="547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Wealth Index</a:t>
            </a: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66CC3-5465-42BB-808B-DA2A3000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609333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Urban region</a:t>
            </a:r>
            <a:r>
              <a:rPr lang="en-US" b="1">
                <a:solidFill>
                  <a:srgbClr val="FFFFFF"/>
                </a:solidFill>
              </a:rPr>
              <a:t> in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>
                <a:solidFill>
                  <a:schemeClr val="bg1"/>
                </a:solidFill>
                <a:ea typeface="+mj-lt"/>
                <a:cs typeface="+mj-lt"/>
              </a:rPr>
              <a:t>Maktaaralskiy</a:t>
            </a:r>
            <a:r>
              <a:rPr lang="en-US" b="1">
                <a:solidFill>
                  <a:schemeClr val="bg1"/>
                </a:solidFill>
              </a:rPr>
              <a:t> (South Kazakshtan)</a:t>
            </a:r>
            <a:r>
              <a:rPr lang="en-US" b="1">
                <a:solidFill>
                  <a:srgbClr val="FFFFFF"/>
                </a:solidFill>
              </a:rPr>
              <a:t>:</a:t>
            </a:r>
            <a:br>
              <a:rPr lang="en-US" b="1">
                <a:solidFill>
                  <a:srgbClr val="FFFFFF"/>
                </a:solidFill>
              </a:rPr>
            </a:br>
            <a:br>
              <a:rPr lang="en-US" b="1"/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Lower connectivity in schools in lower wealth regions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388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85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A87029B-249B-4883-8406-2573EEADA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481" y="465592"/>
            <a:ext cx="4906509" cy="27840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03998-93A4-419E-9ACA-60739E1028FC}"/>
              </a:ext>
            </a:extLst>
          </p:cNvPr>
          <p:cNvSpPr txBox="1"/>
          <p:nvPr/>
        </p:nvSpPr>
        <p:spPr>
          <a:xfrm>
            <a:off x="6528481" y="2728913"/>
            <a:ext cx="1706110" cy="522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Connectivity Speed</a:t>
            </a: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CCF789A2-D4DE-41B5-A74E-FD5D8070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37" b="232"/>
          <a:stretch/>
        </p:blipFill>
        <p:spPr>
          <a:xfrm>
            <a:off x="6528481" y="3317875"/>
            <a:ext cx="4906509" cy="3132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F41E4D-262A-48A0-85D5-F4CE55024C15}"/>
              </a:ext>
            </a:extLst>
          </p:cNvPr>
          <p:cNvSpPr txBox="1"/>
          <p:nvPr/>
        </p:nvSpPr>
        <p:spPr>
          <a:xfrm>
            <a:off x="6528481" y="5929767"/>
            <a:ext cx="1648053" cy="5222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Wealth Index</a:t>
            </a: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8483E-04F5-4531-BC96-8CCED79E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588147" cy="55643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Urban region</a:t>
            </a:r>
            <a:r>
              <a:rPr lang="en-US" b="1">
                <a:solidFill>
                  <a:schemeClr val="bg1"/>
                </a:solidFill>
              </a:rPr>
              <a:t> of </a:t>
            </a:r>
            <a:r>
              <a:rPr lang="en-US" b="1">
                <a:solidFill>
                  <a:schemeClr val="bg1"/>
                </a:solidFill>
                <a:ea typeface="+mj-lt"/>
                <a:cs typeface="+mj-lt"/>
              </a:rPr>
              <a:t>Almaty (Alma-Ata)</a:t>
            </a:r>
            <a:r>
              <a:rPr lang="en-US" b="1">
                <a:solidFill>
                  <a:schemeClr val="bg1"/>
                </a:solidFill>
              </a:rPr>
              <a:t>:</a:t>
            </a: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br>
              <a:rPr lang="en-US"/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Higher connectivity in schools in higher wealth regions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502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17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96FD856-F392-404A-9437-974848281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21" r="2861" b="198"/>
          <a:stretch/>
        </p:blipFill>
        <p:spPr>
          <a:xfrm>
            <a:off x="6050190" y="639763"/>
            <a:ext cx="5783262" cy="2676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50765-C8F9-42A9-B690-ECDE86509638}"/>
              </a:ext>
            </a:extLst>
          </p:cNvPr>
          <p:cNvSpPr txBox="1"/>
          <p:nvPr/>
        </p:nvSpPr>
        <p:spPr>
          <a:xfrm>
            <a:off x="6064703" y="2781300"/>
            <a:ext cx="2459492" cy="5365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Connectivity Speed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0241FC7-9CF8-42C6-9000-A67E8B95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90" r="10331" b="196"/>
          <a:stretch/>
        </p:blipFill>
        <p:spPr>
          <a:xfrm>
            <a:off x="6071961" y="3384550"/>
            <a:ext cx="5761491" cy="2833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D410B8-E519-4703-B6C5-7422361EB0F8}"/>
              </a:ext>
            </a:extLst>
          </p:cNvPr>
          <p:cNvSpPr txBox="1"/>
          <p:nvPr/>
        </p:nvSpPr>
        <p:spPr>
          <a:xfrm>
            <a:off x="6071960" y="5683250"/>
            <a:ext cx="2474006" cy="5365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Wealth Index</a:t>
            </a: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C046D-CD0B-4E95-93A3-C58C8303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Urban town of </a:t>
            </a:r>
            <a:r>
              <a:rPr lang="en-US" sz="3600" b="1">
                <a:solidFill>
                  <a:srgbClr val="FFFFFF"/>
                </a:solidFill>
              </a:rPr>
              <a:t>Aqtobe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3600" b="1">
                <a:solidFill>
                  <a:srgbClr val="FFFFFF"/>
                </a:solidFill>
              </a:rPr>
              <a:t> </a:t>
            </a:r>
            <a:br>
              <a:rPr lang="en-US" sz="3600"/>
            </a:br>
            <a:br>
              <a:rPr lang="en-US" sz="3600"/>
            </a:br>
            <a:r>
              <a:rPr lang="en-US" sz="3600">
                <a:solidFill>
                  <a:srgbClr val="FFFFFF"/>
                </a:solidFill>
              </a:rPr>
              <a:t>Low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connectivity in schools </a:t>
            </a:r>
            <a:r>
              <a:rPr lang="en-US" sz="3600">
                <a:solidFill>
                  <a:srgbClr val="FFFFFF"/>
                </a:solidFill>
              </a:rPr>
              <a:t>inspite </a:t>
            </a:r>
            <a:r>
              <a:rPr lang="en-US" sz="3600">
                <a:solidFill>
                  <a:srgbClr val="FFFFFF"/>
                </a:solidFill>
                <a:ea typeface="+mj-lt"/>
                <a:cs typeface="+mj-lt"/>
              </a:rPr>
              <a:t>of</a:t>
            </a:r>
            <a:r>
              <a:rPr lang="en-US" sz="3600">
                <a:solidFill>
                  <a:srgbClr val="FFFFFF"/>
                </a:solidFill>
              </a:rPr>
              <a:t> 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</a:t>
            </a:r>
            <a:r>
              <a:rPr lang="en-US" sz="3600">
                <a:solidFill>
                  <a:srgbClr val="FFFFFF"/>
                </a:solidFill>
              </a:rPr>
              <a:t>wealth regions</a:t>
            </a:r>
            <a:br>
              <a:rPr lang="en-US" sz="3200">
                <a:solidFill>
                  <a:srgbClr val="FFFFFF"/>
                </a:solidFill>
                <a:cs typeface="Calibri Light"/>
              </a:rPr>
            </a:br>
            <a:br>
              <a:rPr lang="en-US" sz="3200">
                <a:cs typeface="Calibri Light"/>
              </a:rPr>
            </a:br>
            <a:r>
              <a:rPr lang="en-US" sz="2000">
                <a:solidFill>
                  <a:srgbClr val="FFFFFF"/>
                </a:solidFill>
                <a:cs typeface="Calibri Light"/>
              </a:rPr>
              <a:t>- Could be a low hanging regions for businesses to provide connectivity</a:t>
            </a:r>
            <a:br>
              <a:rPr lang="en-US" sz="2000">
                <a:solidFill>
                  <a:srgbClr val="FFFFFF"/>
                </a:solidFill>
                <a:cs typeface="Calibri Light"/>
              </a:rPr>
            </a:br>
            <a:r>
              <a:rPr lang="en-US" sz="2000">
                <a:solidFill>
                  <a:srgbClr val="FFFFFF"/>
                </a:solidFill>
                <a:cs typeface="Calibri Light"/>
              </a:rPr>
              <a:t>- Could be unidentified business or political conflicts</a:t>
            </a:r>
            <a:br>
              <a:rPr lang="en-US" sz="2000">
                <a:solidFill>
                  <a:srgbClr val="FFFFFF"/>
                </a:solidFill>
                <a:cs typeface="Calibri Light"/>
              </a:rPr>
            </a:br>
            <a:br>
              <a:rPr lang="en-US" sz="2000">
                <a:cs typeface="Calibri Light"/>
              </a:rPr>
            </a:br>
            <a:r>
              <a:rPr lang="en-US" sz="2000">
                <a:solidFill>
                  <a:srgbClr val="FFFFFF"/>
                </a:solidFill>
                <a:cs typeface="Calibri Light"/>
              </a:rPr>
              <a:t>(Importance of having granular data – helps identify such uncoventional regions)</a:t>
            </a:r>
            <a:endParaRPr lang="en-US" sz="2000" kern="12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629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C2085-C3E2-4E65-ACF3-11A7A546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78" y="114736"/>
            <a:ext cx="5167185" cy="1680519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Legends (Quantile)</a:t>
            </a:r>
            <a:endParaRPr lang="en-GB" sz="4000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7C96185-F64D-4529-AE63-9708C279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2" y="2421924"/>
            <a:ext cx="4148977" cy="3711146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21C14FC-0097-4FE6-942C-67103612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9" y="2421924"/>
            <a:ext cx="4727575" cy="3711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FB72E-7ADE-4CB4-BF7D-F44BE2053F23}"/>
              </a:ext>
            </a:extLst>
          </p:cNvPr>
          <p:cNvSpPr txBox="1"/>
          <p:nvPr/>
        </p:nvSpPr>
        <p:spPr>
          <a:xfrm>
            <a:off x="1391103" y="1794329"/>
            <a:ext cx="2459492" cy="5365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Connectivity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5E9D1-2BED-430B-BBC0-B5E38A53E66A}"/>
              </a:ext>
            </a:extLst>
          </p:cNvPr>
          <p:cNvSpPr txBox="1"/>
          <p:nvPr/>
        </p:nvSpPr>
        <p:spPr>
          <a:xfrm>
            <a:off x="6463846" y="1793421"/>
            <a:ext cx="2474006" cy="5365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Wealth Index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4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135693875B2A1F40BD99FB579A111418" ma:contentTypeVersion="29" ma:contentTypeDescription="" ma:contentTypeScope="" ma:versionID="a2e0953e7390aa8ebc720b177146cecf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a497301f-6a3b-43a2-b67a-b450f05e2a11" xmlns:ns5="662517a3-1d81-4d22-8fb8-b97d1e0938c4" xmlns:ns6="http://schemas.microsoft.com/sharepoint/v4" targetNamespace="http://schemas.microsoft.com/office/2006/metadata/properties" ma:root="true" ma:fieldsID="f055088bae34fcad21895b502bf68c17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a497301f-6a3b-43a2-b67a-b450f05e2a11"/>
    <xsd:import namespace="662517a3-1d81-4d22-8fb8-b97d1e0938c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4:SharedWithUsers" minOccurs="0"/>
                <xsd:element ref="ns4:SharedWithDetails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5:MediaServiceLocation" minOccurs="0"/>
                <xsd:element ref="ns5:MediaServiceAutoKeyPoints" minOccurs="0"/>
                <xsd:element ref="ns5:MediaServiceKeyPoints" minOccurs="0"/>
                <xsd:element ref="ns6:IconOverlay" minOccurs="0"/>
                <xsd:element ref="ns1:_vti_ItemDeclaredRecord" minOccurs="0"/>
                <xsd:element ref="ns1:_vti_ItemHoldRecordStatus" minOccurs="0"/>
                <xsd:element ref="ns4:TaxKeywordTaxHTField" minOccurs="0"/>
                <xsd:element ref="ns4:_dlc_DocId" minOccurs="0"/>
                <xsd:element ref="ns4:_dlc_DocIdUrl" minOccurs="0"/>
                <xsd:element ref="ns4:_dlc_DocIdPersistId" minOccurs="0"/>
                <xsd:element ref="ns4:SemaphoreItemMetadata" minOccurs="0"/>
                <xsd:element ref="ns5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4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5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 ma:readOnly="fals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226;#Office of Global Innovation-240B|a38e29fd-ea29-4c98-a7c2-ed22641cac42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readOnly="fals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f5f67b73-571d-4c29-8c53-82a6d8fe4466}" ma:internalName="TaxCatchAllLabel" ma:readOnly="true" ma:showField="CatchAllDataLabel" ma:web="a497301f-6a3b-43a2-b67a-b450f05e2a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f5f67b73-571d-4c29-8c53-82a6d8fe4466}" ma:internalName="TaxCatchAll" ma:showField="CatchAllData" ma:web="a497301f-6a3b-43a2-b67a-b450f05e2a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readOnly="false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97301f-6a3b-43a2-b67a-b450f05e2a11" elementFormDefault="qualified">
    <xsd:import namespace="http://schemas.microsoft.com/office/2006/documentManagement/types"/>
    <xsd:import namespace="http://schemas.microsoft.com/office/infopath/2007/PartnerControls"/>
    <xsd:element name="SharedWithUsers" ma:index="3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6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4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4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9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emaphoreItemMetadata" ma:index="50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2517a3-1d81-4d22-8fb8-b97d1e093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OCR" ma:index="3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40" nillable="true" ma:displayName="Location" ma:internalName="MediaServiceLocation" ma:readOnly="true">
      <xsd:simpleType>
        <xsd:restriction base="dms:Text"/>
      </xsd:simpleType>
    </xsd:element>
    <xsd:element name="MediaServiceAutoKeyPoints" ma:index="4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5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Office of Global Innovation-240B</TermName>
          <TermId xmlns="http://schemas.microsoft.com/office/infopath/2007/PartnerControls">a38e29fd-ea29-4c98-a7c2-ed22641cac42</TermId>
        </TermInfo>
      </Terms>
    </ga975397408f43e4b84ec8e5a598e523>
    <_dlc_DocId xmlns="a497301f-6a3b-43a2-b67a-b450f05e2a11">OOICONF-203710376-75083</_dlc_DocId>
    <TaxCatchAll xmlns="ca283e0b-db31-4043-a2ef-b80661bf084a">
      <Value>3</Value>
    </TaxCatchAll>
    <ContentLanguage xmlns="ca283e0b-db31-4043-a2ef-b80661bf084a">English</ContentLanguage>
    <_dlc_DocIdUrl xmlns="a497301f-6a3b-43a2-b67a-b450f05e2a11">
      <Url>https://unicef.sharepoint.com/teams/OOI/_layouts/15/DocIdRedir.aspx?ID=OOICONF-203710376-75083</Url>
      <Description>OOICONF-203710376-75083</Description>
    </_dlc_DocIdUrl>
    <k8c968e8c72a4eda96b7e8fdbe192be2 xmlns="ca283e0b-db31-4043-a2ef-b80661bf084a">
      <Terms xmlns="http://schemas.microsoft.com/office/infopath/2007/PartnerControls"/>
    </k8c968e8c72a4eda96b7e8fdbe192be2>
    <j169e817e0ee4eb8974e6fc4a2762909 xmlns="ca283e0b-db31-4043-a2ef-b80661bf084a">
      <Terms xmlns="http://schemas.microsoft.com/office/infopath/2007/PartnerControls"/>
    </j169e817e0ee4eb8974e6fc4a2762909>
    <DateTransmittedEmail xmlns="ca283e0b-db31-4043-a2ef-b80661bf084a" xsi:nil="true"/>
    <ContentStatus xmlns="ca283e0b-db31-4043-a2ef-b80661bf084a" xsi:nil="true"/>
    <SenderEmail xmlns="ca283e0b-db31-4043-a2ef-b80661bf084a" xsi:nil="true"/>
    <IconOverlay xmlns="http://schemas.microsoft.com/sharepoint/v4" xsi:nil="true"/>
    <j048a4f9aaad4a8990a1d5e5f53cb451 xmlns="ca283e0b-db31-4043-a2ef-b80661bf084a">
      <Terms xmlns="http://schemas.microsoft.com/office/infopath/2007/PartnerControls"/>
    </j048a4f9aaad4a8990a1d5e5f53cb451>
    <h6a71f3e574e4344bc34f3fc9dd20054 xmlns="ca283e0b-db31-4043-a2ef-b80661bf084a">
      <Terms xmlns="http://schemas.microsoft.com/office/infopath/2007/PartnerControls"/>
    </h6a71f3e574e4344bc34f3fc9dd20054>
    <TaxKeywordTaxHTField xmlns="a497301f-6a3b-43a2-b67a-b450f05e2a11">
      <Terms xmlns="http://schemas.microsoft.com/office/infopath/2007/PartnerControls"/>
    </TaxKeywordTaxHTField>
    <SemaphoreItemMetadata xmlns="a497301f-6a3b-43a2-b67a-b450f05e2a11" xsi:nil="true"/>
    <CategoryDescription xmlns="http://schemas.microsoft.com/sharepoint.v3" xsi:nil="true"/>
    <RecipientsEmail xmlns="ca283e0b-db31-4043-a2ef-b80661bf084a" xsi:nil="true"/>
    <mda26ace941f4791a7314a339fee829c xmlns="ca283e0b-db31-4043-a2ef-b80661bf084a">
      <Terms xmlns="http://schemas.microsoft.com/office/infopath/2007/PartnerControls"/>
    </mda26ace941f4791a7314a339fee829c>
    <WrittenBy xmlns="ca283e0b-db31-4043-a2ef-b80661bf084a">
      <UserInfo>
        <DisplayName/>
        <AccountId xsi:nil="true"/>
        <AccountType/>
      </UserInfo>
    </WrittenBy>
    <SharedWithUsers xmlns="a497301f-6a3b-43a2-b67a-b450f05e2a11">
      <UserInfo>
        <DisplayName>Dohyung Kim</DisplayName>
        <AccountId>3722</AccountId>
        <AccountType/>
      </UserInfo>
      <UserInfo>
        <DisplayName>Naroa Zurutuza</DisplayName>
        <AccountId>144</AccountId>
        <AccountType/>
      </UserInfo>
    </SharedWithUsers>
  </documentManagement>
</p:properties>
</file>

<file path=customXml/item6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Props1.xml><?xml version="1.0" encoding="utf-8"?>
<ds:datastoreItem xmlns:ds="http://schemas.openxmlformats.org/officeDocument/2006/customXml" ds:itemID="{51519AB8-04C0-4CF2-81A5-4AC6C0D1F561}">
  <ds:schemaRefs>
    <ds:schemaRef ds:uri="662517a3-1d81-4d22-8fb8-b97d1e0938c4"/>
    <ds:schemaRef ds:uri="a497301f-6a3b-43a2-b67a-b450f05e2a11"/>
    <ds:schemaRef ds:uri="ca283e0b-db31-4043-a2ef-b80661bf08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.v3"/>
    <ds:schemaRef ds:uri="http://schemas.microsoft.com/sharepoint/v3"/>
    <ds:schemaRef ds:uri="http://schemas.microsoft.com/sharepoint/v4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3C4ABD-32F3-4558-B93F-D74F25E5200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742FC2-1D92-43CA-9FF2-6608C579E11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5B0234-2E62-4298-B13F-EB8C5F26487A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78E18869-824F-4A59-8A51-4A5978A2A639}">
  <ds:schemaRefs>
    <ds:schemaRef ds:uri="a497301f-6a3b-43a2-b67a-b450f05e2a11"/>
    <ds:schemaRef ds:uri="ca283e0b-db31-4043-a2ef-b80661bf084a"/>
    <ds:schemaRef ds:uri="http://schemas.microsoft.com/office/2006/metadata/properties"/>
    <ds:schemaRef ds:uri="http://schemas.microsoft.com/office/infopath/2007/PartnerControls"/>
    <ds:schemaRef ds:uri="http://schemas.microsoft.com/sharepoint.v3"/>
    <ds:schemaRef ds:uri="http://schemas.microsoft.com/sharepoint/v4"/>
  </ds:schemaRefs>
</ds:datastoreItem>
</file>

<file path=customXml/itemProps6.xml><?xml version="1.0" encoding="utf-8"?>
<ds:datastoreItem xmlns:ds="http://schemas.openxmlformats.org/officeDocument/2006/customXml" ds:itemID="{574D115C-EAE3-4C45-B2EE-FD28B2E606ED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Kazakshtan Story</vt:lpstr>
      <vt:lpstr>Connectivity speed ~ population + wealth index + Urban/rural region</vt:lpstr>
      <vt:lpstr>Urban region in Maktaaralskiy (South Kazakshtan):  Lower connectivity in schools in lower wealth regions</vt:lpstr>
      <vt:lpstr>Urban region of Almaty (Alma-Ata):   Higher connectivity in schools in higher wealth regions</vt:lpstr>
      <vt:lpstr>Urban town of Aqtobe:   Low connectivity in schools inspite of high wealth regions  - Could be a low hanging regions for businesses to provide connectivity - Could be unidentified business or political conflicts  (Importance of having granular data – helps identify such uncoventional regions)</vt:lpstr>
      <vt:lpstr>Legends (Quantile)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20</cp:revision>
  <dcterms:created xsi:type="dcterms:W3CDTF">2021-06-24T02:10:49Z</dcterms:created>
  <dcterms:modified xsi:type="dcterms:W3CDTF">2021-06-25T14:49:17Z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0x0101009BA85F8052A6DA4FA3E31FF9F74C697000135693875B2A1F40BD99FB579A111418</vt:lpwstr>
  </property>
  <property fmtid="{D5CDD505-2E9C-101B-9397-08002B2CF9AE}" pid="3" name="OfficeDivision">
    <vt:lpwstr>3;#Office of Global Innovation-240B|a38e29fd-ea29-4c98-a7c2-ed22641cac42</vt:lpwstr>
  </property>
  <property fmtid="{D5CDD505-2E9C-101B-9397-08002B2CF9AE}" pid="4" name="_dlc_DocIdItemGuid">
    <vt:lpwstr>d272f78b-e46f-4dea-af5f-53c90b898aef</vt:lpwstr>
  </property>
  <property fmtid="{D5CDD505-2E9C-101B-9397-08002B2CF9AE}" pid="5" name="TaxKeyword">
    <vt:lpwstr/>
  </property>
  <property fmtid="{D5CDD505-2E9C-101B-9397-08002B2CF9AE}" pid="6" name="SystemDTAC">
    <vt:lpwstr/>
  </property>
  <property fmtid="{D5CDD505-2E9C-101B-9397-08002B2CF9AE}" pid="7" name="Topic">
    <vt:lpwstr/>
  </property>
  <property fmtid="{D5CDD505-2E9C-101B-9397-08002B2CF9AE}" pid="8" name="CriticalForLongTermRetention">
    <vt:lpwstr/>
  </property>
  <property fmtid="{D5CDD505-2E9C-101B-9397-08002B2CF9AE}" pid="9" name="DocumentType">
    <vt:lpwstr/>
  </property>
  <property fmtid="{D5CDD505-2E9C-101B-9397-08002B2CF9AE}" pid="10" name="GeographicScope">
    <vt:lpwstr/>
  </property>
</Properties>
</file>